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8" r:id="rId4"/>
    <p:sldId id="353" r:id="rId5"/>
    <p:sldId id="354" r:id="rId6"/>
    <p:sldId id="355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dobe Clean"/>
        <a:ea typeface="Adobe Clean"/>
        <a:cs typeface="Adobe Clean"/>
        <a:sym typeface="Adobe Clean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dobe Clean"/>
        <a:ea typeface="Adobe Clean"/>
        <a:cs typeface="Adobe Clean"/>
        <a:sym typeface="Adobe Clean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dobe Clean"/>
        <a:ea typeface="Adobe Clean"/>
        <a:cs typeface="Adobe Clean"/>
        <a:sym typeface="Adobe Clean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dobe Clean"/>
        <a:ea typeface="Adobe Clean"/>
        <a:cs typeface="Adobe Clean"/>
        <a:sym typeface="Adobe Clean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dobe Clean"/>
        <a:ea typeface="Adobe Clean"/>
        <a:cs typeface="Adobe Clean"/>
        <a:sym typeface="Adobe Clean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dobe Clean"/>
        <a:ea typeface="Adobe Clean"/>
        <a:cs typeface="Adobe Clean"/>
        <a:sym typeface="Adobe Clean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dobe Clean"/>
        <a:ea typeface="Adobe Clean"/>
        <a:cs typeface="Adobe Clean"/>
        <a:sym typeface="Adobe Clean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dobe Clean"/>
        <a:ea typeface="Adobe Clean"/>
        <a:cs typeface="Adobe Clean"/>
        <a:sym typeface="Adobe Clean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dobe Clean"/>
        <a:ea typeface="Adobe Clean"/>
        <a:cs typeface="Adobe Clean"/>
        <a:sym typeface="Adobe Cle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F0CC"/>
          </a:solidFill>
        </a:fill>
      </a:tcStyle>
    </a:wholeTbl>
    <a:band2H>
      <a:tcTxStyle/>
      <a:tcStyle>
        <a:tcBdr/>
        <a:fill>
          <a:solidFill>
            <a:srgbClr val="F4F8E7"/>
          </a:solidFill>
        </a:fill>
      </a:tcStyle>
    </a:band2H>
    <a:firstCol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CEE5"/>
          </a:solidFill>
        </a:fill>
      </a:tcStyle>
    </a:wholeTbl>
    <a:band2H>
      <a:tcTxStyle/>
      <a:tcStyle>
        <a:tcBdr/>
        <a:fill>
          <a:solidFill>
            <a:srgbClr val="ECE8F2"/>
          </a:solidFill>
        </a:fill>
      </a:tcStyle>
    </a:band2H>
    <a:firstCol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dobe Clean"/>
          <a:ea typeface="Adobe Clean"/>
          <a:cs typeface="Adobe Clean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dobe Clean"/>
          <a:ea typeface="Adobe Clean"/>
          <a:cs typeface="Adobe Clean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46"/>
  </p:normalViewPr>
  <p:slideViewPr>
    <p:cSldViewPr snapToGrid="0" snapToObjects="1">
      <p:cViewPr varScale="1">
        <p:scale>
          <a:sx n="71" d="100"/>
          <a:sy n="71" d="100"/>
        </p:scale>
        <p:origin x="208" y="272"/>
      </p:cViewPr>
      <p:guideLst/>
    </p:cSldViewPr>
  </p:slideViewPr>
  <p:outlineViewPr>
    <p:cViewPr>
      <p:scale>
        <a:sx n="33" d="100"/>
        <a:sy n="33" d="100"/>
      </p:scale>
      <p:origin x="0" y="-23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6484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8"/>
          <p:cNvSpPr/>
          <p:nvPr/>
        </p:nvSpPr>
        <p:spPr>
          <a:xfrm>
            <a:off x="0" y="2501569"/>
            <a:ext cx="24384000" cy="2436192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63" y="-4718"/>
            <a:ext cx="835819" cy="13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00" y="12362812"/>
            <a:ext cx="3224516" cy="77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95063" y="2927949"/>
            <a:ext cx="21836442" cy="984887"/>
          </a:xfrm>
          <a:prstGeom prst="rect">
            <a:avLst/>
          </a:prstGeom>
          <a:ln w="12700"/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063" y="3980981"/>
            <a:ext cx="21836442" cy="656591"/>
          </a:xfrm>
          <a:prstGeom prst="rect">
            <a:avLst/>
          </a:prstGeom>
          <a:ln w="12700"/>
        </p:spPr>
        <p:txBody>
          <a:bodyPr lIns="0" tIns="0" rIns="0" bIns="0"/>
          <a:lstStyle>
            <a:lvl1pPr marL="0" indent="0">
              <a:buClrTx/>
              <a:buSzTx/>
              <a:buNone/>
              <a:defRPr sz="4200"/>
            </a:lvl1pPr>
            <a:lvl2pPr marL="0" indent="544144">
              <a:buClrTx/>
              <a:buSzTx/>
              <a:buNone/>
              <a:defRPr sz="4200"/>
            </a:lvl2pPr>
            <a:lvl3pPr marL="0" indent="1088291">
              <a:buClrTx/>
              <a:buSzTx/>
              <a:buNone/>
              <a:defRPr sz="4200"/>
            </a:lvl3pPr>
            <a:lvl4pPr marL="0" indent="1632436">
              <a:buClrTx/>
              <a:buSzTx/>
              <a:buNone/>
              <a:defRPr sz="4200"/>
            </a:lvl4pPr>
            <a:lvl5pPr marL="0" indent="2176580">
              <a:buClrTx/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Rectangle 9"/>
          <p:cNvSpPr/>
          <p:nvPr/>
        </p:nvSpPr>
        <p:spPr>
          <a:xfrm>
            <a:off x="6344" y="4937759"/>
            <a:ext cx="24377651" cy="433917"/>
          </a:xfrm>
          <a:prstGeom prst="rect">
            <a:avLst/>
          </a:prstGeom>
          <a:gradFill>
            <a:gsLst>
              <a:gs pos="0">
                <a:srgbClr val="000000">
                  <a:alpha val="10000"/>
                </a:srgbClr>
              </a:gs>
              <a:gs pos="52999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627859" y="12344400"/>
            <a:ext cx="5683675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76484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7"/>
          <p:cNvSpPr/>
          <p:nvPr/>
        </p:nvSpPr>
        <p:spPr>
          <a:xfrm>
            <a:off x="0" y="12884728"/>
            <a:ext cx="24384000" cy="831273"/>
          </a:xfrm>
          <a:prstGeom prst="rect">
            <a:avLst/>
          </a:prstGeom>
          <a:gradFill>
            <a:gsLst>
              <a:gs pos="0">
                <a:srgbClr val="000000">
                  <a:alpha val="14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Rectangle 14"/>
          <p:cNvSpPr/>
          <p:nvPr/>
        </p:nvSpPr>
        <p:spPr>
          <a:xfrm rot="10800000">
            <a:off x="0" y="17342"/>
            <a:ext cx="24384000" cy="433917"/>
          </a:xfrm>
          <a:prstGeom prst="rect">
            <a:avLst/>
          </a:prstGeom>
          <a:gradFill>
            <a:gsLst>
              <a:gs pos="0">
                <a:srgbClr val="000000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tangle 5"/>
          <p:cNvSpPr/>
          <p:nvPr/>
        </p:nvSpPr>
        <p:spPr>
          <a:xfrm>
            <a:off x="-6350" y="451259"/>
            <a:ext cx="24396700" cy="124334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651000">
              <a:defRPr sz="7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Rectangle 21"/>
          <p:cNvSpPr txBox="1"/>
          <p:nvPr/>
        </p:nvSpPr>
        <p:spPr>
          <a:xfrm>
            <a:off x="622139" y="12974022"/>
            <a:ext cx="10363360" cy="215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© 2019 Adobe.  All Rights Reserved.  Adobe Confidential.</a:t>
            </a:r>
          </a:p>
        </p:txBody>
      </p:sp>
      <p:pic>
        <p:nvPicPr>
          <p:cNvPr id="7" name="Picture 17" descr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7350" y="13029970"/>
            <a:ext cx="452305" cy="5653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827" tIns="108827" rIns="108827" bIns="10882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8827" tIns="108827" rIns="108827" bIns="10882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0291" y="12886445"/>
            <a:ext cx="402468" cy="471657"/>
          </a:xfrm>
          <a:prstGeom prst="rect">
            <a:avLst/>
          </a:prstGeom>
          <a:ln w="25400">
            <a:miter lim="400000"/>
          </a:ln>
        </p:spPr>
        <p:txBody>
          <a:bodyPr wrap="none" lIns="108827" tIns="108827" rIns="108827" bIns="108827" anchor="ctr">
            <a:spAutoFit/>
          </a:bodyPr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21765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04040"/>
          </a:solidFill>
          <a:uFillTx/>
          <a:latin typeface="Adobe Clean Light"/>
          <a:ea typeface="Adobe Clean Light"/>
          <a:cs typeface="Adobe Clean Light"/>
          <a:sym typeface="Adobe Clean Light"/>
        </a:defRPr>
      </a:lvl1pPr>
      <a:lvl2pPr marL="0" marR="0" indent="0" algn="l" defTabSz="21765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04040"/>
          </a:solidFill>
          <a:uFillTx/>
          <a:latin typeface="Adobe Clean Light"/>
          <a:ea typeface="Adobe Clean Light"/>
          <a:cs typeface="Adobe Clean Light"/>
          <a:sym typeface="Adobe Clean Light"/>
        </a:defRPr>
      </a:lvl2pPr>
      <a:lvl3pPr marL="0" marR="0" indent="0" algn="l" defTabSz="21765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04040"/>
          </a:solidFill>
          <a:uFillTx/>
          <a:latin typeface="Adobe Clean Light"/>
          <a:ea typeface="Adobe Clean Light"/>
          <a:cs typeface="Adobe Clean Light"/>
          <a:sym typeface="Adobe Clean Light"/>
        </a:defRPr>
      </a:lvl3pPr>
      <a:lvl4pPr marL="0" marR="0" indent="0" algn="l" defTabSz="21765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04040"/>
          </a:solidFill>
          <a:uFillTx/>
          <a:latin typeface="Adobe Clean Light"/>
          <a:ea typeface="Adobe Clean Light"/>
          <a:cs typeface="Adobe Clean Light"/>
          <a:sym typeface="Adobe Clean Light"/>
        </a:defRPr>
      </a:lvl4pPr>
      <a:lvl5pPr marL="0" marR="0" indent="0" algn="l" defTabSz="21765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04040"/>
          </a:solidFill>
          <a:uFillTx/>
          <a:latin typeface="Adobe Clean Light"/>
          <a:ea typeface="Adobe Clean Light"/>
          <a:cs typeface="Adobe Clean Light"/>
          <a:sym typeface="Adobe Clean Light"/>
        </a:defRPr>
      </a:lvl5pPr>
      <a:lvl6pPr marL="0" marR="0" indent="0" algn="l" defTabSz="21765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04040"/>
          </a:solidFill>
          <a:uFillTx/>
          <a:latin typeface="Adobe Clean Light"/>
          <a:ea typeface="Adobe Clean Light"/>
          <a:cs typeface="Adobe Clean Light"/>
          <a:sym typeface="Adobe Clean Light"/>
        </a:defRPr>
      </a:lvl6pPr>
      <a:lvl7pPr marL="0" marR="0" indent="0" algn="l" defTabSz="21765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04040"/>
          </a:solidFill>
          <a:uFillTx/>
          <a:latin typeface="Adobe Clean Light"/>
          <a:ea typeface="Adobe Clean Light"/>
          <a:cs typeface="Adobe Clean Light"/>
          <a:sym typeface="Adobe Clean Light"/>
        </a:defRPr>
      </a:lvl7pPr>
      <a:lvl8pPr marL="0" marR="0" indent="0" algn="l" defTabSz="21765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04040"/>
          </a:solidFill>
          <a:uFillTx/>
          <a:latin typeface="Adobe Clean Light"/>
          <a:ea typeface="Adobe Clean Light"/>
          <a:cs typeface="Adobe Clean Light"/>
          <a:sym typeface="Adobe Clean Light"/>
        </a:defRPr>
      </a:lvl8pPr>
      <a:lvl9pPr marL="0" marR="0" indent="0" algn="l" defTabSz="217658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404040"/>
          </a:solidFill>
          <a:uFillTx/>
          <a:latin typeface="Adobe Clean Light"/>
          <a:ea typeface="Adobe Clean Light"/>
          <a:cs typeface="Adobe Clean Light"/>
          <a:sym typeface="Adobe Clean Light"/>
        </a:defRPr>
      </a:lvl9pPr>
    </p:titleStyle>
    <p:bodyStyle>
      <a:lvl1pPr marL="539751" marR="0" indent="-530226" algn="l" defTabSz="2176582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808080"/>
        </a:buClr>
        <a:buSzPct val="70000"/>
        <a:buFontTx/>
        <a:buChar char="▪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dobe Clean Light"/>
          <a:ea typeface="Adobe Clean Light"/>
          <a:cs typeface="Adobe Clean Light"/>
          <a:sym typeface="Adobe Clean Light"/>
        </a:defRPr>
      </a:lvl1pPr>
      <a:lvl2pPr marL="937895" marR="0" indent="-662044" algn="l" defTabSz="2176582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808080"/>
        </a:buClr>
        <a:buSzPct val="70000"/>
        <a:buFontTx/>
        <a:buChar char="▪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dobe Clean Light"/>
          <a:ea typeface="Adobe Clean Light"/>
          <a:cs typeface="Adobe Clean Light"/>
          <a:sym typeface="Adobe Clean Light"/>
        </a:defRPr>
      </a:lvl2pPr>
      <a:lvl3pPr marL="1085772" marR="0" indent="-534069" algn="l" defTabSz="2176582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808080"/>
        </a:buClr>
        <a:buSzPct val="70000"/>
        <a:buFontTx/>
        <a:buChar char="▪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dobe Clean Light"/>
          <a:ea typeface="Adobe Clean Light"/>
          <a:cs typeface="Adobe Clean Light"/>
          <a:sym typeface="Adobe Clean Light"/>
        </a:defRPr>
      </a:lvl3pPr>
      <a:lvl4pPr marL="1281011" marR="0" indent="-529032" algn="l" defTabSz="2176582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808080"/>
        </a:buClr>
        <a:buSzPct val="70000"/>
        <a:buFontTx/>
        <a:buChar char="▪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dobe Clean Light"/>
          <a:ea typeface="Adobe Clean Light"/>
          <a:cs typeface="Adobe Clean Light"/>
          <a:sym typeface="Adobe Clean Light"/>
        </a:defRPr>
      </a:lvl4pPr>
      <a:lvl5pPr marL="1423254" marR="0" indent="-472889" algn="l" defTabSz="2176582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808080"/>
        </a:buClr>
        <a:buSzPct val="70000"/>
        <a:buFontTx/>
        <a:buChar char="▪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dobe Clean Light"/>
          <a:ea typeface="Adobe Clean Light"/>
          <a:cs typeface="Adobe Clean Light"/>
          <a:sym typeface="Adobe Clean Light"/>
        </a:defRPr>
      </a:lvl5pPr>
      <a:lvl6pPr marL="3264872" marR="0" indent="-544146" algn="l" defTabSz="2176582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808080"/>
        </a:buClr>
        <a:buSzPct val="100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dobe Clean Light"/>
          <a:ea typeface="Adobe Clean Light"/>
          <a:cs typeface="Adobe Clean Light"/>
          <a:sym typeface="Adobe Clean Light"/>
        </a:defRPr>
      </a:lvl6pPr>
      <a:lvl7pPr marL="3809017" marR="0" indent="-544145" algn="l" defTabSz="2176582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808080"/>
        </a:buClr>
        <a:buSzPct val="100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dobe Clean Light"/>
          <a:ea typeface="Adobe Clean Light"/>
          <a:cs typeface="Adobe Clean Light"/>
          <a:sym typeface="Adobe Clean Light"/>
        </a:defRPr>
      </a:lvl7pPr>
      <a:lvl8pPr marL="4353161" marR="0" indent="-544145" algn="l" defTabSz="2176582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808080"/>
        </a:buClr>
        <a:buSzPct val="100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dobe Clean Light"/>
          <a:ea typeface="Adobe Clean Light"/>
          <a:cs typeface="Adobe Clean Light"/>
          <a:sym typeface="Adobe Clean Light"/>
        </a:defRPr>
      </a:lvl8pPr>
      <a:lvl9pPr marL="4897308" marR="0" indent="-544145" algn="l" defTabSz="2176582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808080"/>
        </a:buClr>
        <a:buSzPct val="100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dobe Clean Light"/>
          <a:ea typeface="Adobe Clean Light"/>
          <a:cs typeface="Adobe Clean Light"/>
          <a:sym typeface="Adobe Clean Light"/>
        </a:defRPr>
      </a:lvl9pPr>
    </p:bodyStyle>
    <p:otherStyle>
      <a:lvl1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obe Clean"/>
        </a:defRPr>
      </a:lvl1pPr>
      <a:lvl2pPr marL="0" marR="0" indent="4572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obe Clean"/>
        </a:defRPr>
      </a:lvl2pPr>
      <a:lvl3pPr marL="0" marR="0" indent="9144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obe Clean"/>
        </a:defRPr>
      </a:lvl3pPr>
      <a:lvl4pPr marL="0" marR="0" indent="13716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obe Clean"/>
        </a:defRPr>
      </a:lvl4pPr>
      <a:lvl5pPr marL="0" marR="0" indent="18288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obe Clean"/>
        </a:defRPr>
      </a:lvl5pPr>
      <a:lvl6pPr marL="0" marR="0" indent="22860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obe Clean"/>
        </a:defRPr>
      </a:lvl6pPr>
      <a:lvl7pPr marL="0" marR="0" indent="27432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obe Clean"/>
        </a:defRPr>
      </a:lvl7pPr>
      <a:lvl8pPr marL="0" marR="0" indent="32004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obe Clean"/>
        </a:defRPr>
      </a:lvl8pPr>
      <a:lvl9pPr marL="0" marR="0" indent="36576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obe Cle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4"/>
          <p:cNvSpPr txBox="1">
            <a:spLocks noGrp="1"/>
          </p:cNvSpPr>
          <p:nvPr>
            <p:ph type="ctrTitle"/>
          </p:nvPr>
        </p:nvSpPr>
        <p:spPr>
          <a:xfrm>
            <a:off x="1295063" y="2927949"/>
            <a:ext cx="21836442" cy="984887"/>
          </a:xfrm>
          <a:prstGeom prst="rect">
            <a:avLst/>
          </a:prstGeom>
        </p:spPr>
        <p:txBody>
          <a:bodyPr/>
          <a:lstStyle>
            <a:lvl1pPr defTabSz="2111284">
              <a:defRPr sz="6208"/>
            </a:lvl1pPr>
          </a:lstStyle>
          <a:p>
            <a:r>
              <a:rPr lang="en-US" dirty="0"/>
              <a:t>Bridging the Gap : Pretraining for Multi-Modal Settings</a:t>
            </a:r>
            <a:endParaRPr dirty="0"/>
          </a:p>
        </p:txBody>
      </p:sp>
      <p:sp>
        <p:nvSpPr>
          <p:cNvPr id="187" name="Subtitle 5"/>
          <p:cNvSpPr txBox="1">
            <a:spLocks noGrp="1"/>
          </p:cNvSpPr>
          <p:nvPr>
            <p:ph type="subTitle" sz="quarter" idx="1"/>
          </p:nvPr>
        </p:nvSpPr>
        <p:spPr>
          <a:xfrm>
            <a:off x="1295063" y="3980981"/>
            <a:ext cx="21836442" cy="656591"/>
          </a:xfrm>
          <a:prstGeom prst="rect">
            <a:avLst/>
          </a:prstGeom>
        </p:spPr>
        <p:txBody>
          <a:bodyPr/>
          <a:lstStyle>
            <a:lvl1pPr defTabSz="2154816">
              <a:spcBef>
                <a:spcPts val="1300"/>
              </a:spcBef>
              <a:defRPr sz="4158"/>
            </a:lvl1pPr>
          </a:lstStyle>
          <a:p>
            <a:r>
              <a:rPr lang="en-US" dirty="0"/>
              <a:t>How Pretraining is changing the world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F5957-A9D5-C04A-9605-886DF06DA77D}"/>
              </a:ext>
            </a:extLst>
          </p:cNvPr>
          <p:cNvSpPr txBox="1"/>
          <p:nvPr/>
        </p:nvSpPr>
        <p:spPr>
          <a:xfrm flipH="1">
            <a:off x="9651457" y="3980981"/>
            <a:ext cx="3419083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Clean"/>
                <a:ea typeface="Adobe Clean"/>
                <a:cs typeface="Adobe Clean"/>
                <a:sym typeface="Adobe Clean"/>
              </a:rPr>
              <a:t>By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Clean"/>
                <a:ea typeface="Adobe Clean"/>
                <a:cs typeface="Adobe Clean"/>
                <a:sym typeface="Adobe Clean"/>
              </a:rPr>
              <a:t>Hrituraj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Clean"/>
                <a:ea typeface="Adobe Clean"/>
                <a:cs typeface="Adobe Clean"/>
                <a:sym typeface="Adobe Clean"/>
              </a:rPr>
              <a:t> Singh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EMNLP 2019 – LXMERT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571500" indent="-571500">
              <a:lnSpc>
                <a:spcPct val="90000"/>
              </a:lnSpc>
              <a:buSzTx/>
              <a:defRPr sz="4400"/>
            </a:pPr>
            <a:r>
              <a:rPr lang="en-IN" dirty="0"/>
              <a:t>Encoders : Overall Pipeline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F7358DE-C612-3E49-AD7B-E70407A78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92" y="4667250"/>
            <a:ext cx="15290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93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EMNLP 2019 – LXMERT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571500" indent="-571500">
              <a:lnSpc>
                <a:spcPct val="90000"/>
              </a:lnSpc>
              <a:buSzTx/>
              <a:defRPr sz="4400"/>
            </a:pPr>
            <a:r>
              <a:rPr lang="en-IN" dirty="0"/>
              <a:t>Pretraining Tasks : Language Task : Masked Language Model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8D06D21-9F9E-2E4F-ADBB-A7DEB5625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65" y="5584190"/>
            <a:ext cx="12309037" cy="28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691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EMNLP 2019 – LXMERT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571500" indent="-571500">
              <a:lnSpc>
                <a:spcPct val="90000"/>
              </a:lnSpc>
              <a:buSzTx/>
              <a:defRPr sz="4400"/>
            </a:pPr>
            <a:r>
              <a:rPr lang="en-IN" dirty="0"/>
              <a:t>Pretraining Tasks : Vision Task : Masked Object Prediction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48A45D46-BE10-0D46-B80B-DAE0A4FC7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32" y="5237734"/>
            <a:ext cx="12784624" cy="37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16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EMNLP 2019 – LXMERT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571500" indent="-571500">
              <a:lnSpc>
                <a:spcPct val="90000"/>
              </a:lnSpc>
              <a:buSzTx/>
              <a:defRPr sz="4400"/>
            </a:pPr>
            <a:r>
              <a:rPr lang="en-IN" dirty="0"/>
              <a:t>Pretraining Tasks : Cross Modal Task : Cross Modality Matching and VQA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0357D4-068F-B441-B6ED-B39148D69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61" y="5109210"/>
            <a:ext cx="13761260" cy="423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676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EMNLP 2019 – LXMERT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571500" indent="-571500">
              <a:lnSpc>
                <a:spcPct val="90000"/>
              </a:lnSpc>
              <a:buSzTx/>
              <a:defRPr sz="4400"/>
            </a:pPr>
            <a:r>
              <a:rPr lang="en-IN" dirty="0"/>
              <a:t>Results on Downstream Task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322443-A956-9C43-83C5-6E26ED5EE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50" y="5334254"/>
            <a:ext cx="14106140" cy="44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325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Takeaway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36F09-4DDC-6946-9577-06D15908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78" y="5187950"/>
            <a:ext cx="18725880" cy="167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A00F3-4B67-5047-8C5F-9274DF489763}"/>
              </a:ext>
            </a:extLst>
          </p:cNvPr>
          <p:cNvSpPr txBox="1"/>
          <p:nvPr/>
        </p:nvSpPr>
        <p:spPr>
          <a:xfrm>
            <a:off x="3383280" y="12147783"/>
            <a:ext cx="18154327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r>
              <a:rPr lang="en-IN" i="1" dirty="0"/>
              <a:t>[1] Margaret A. Boden. Mind as Machine: A History of Cognitive Science. Oxford University Press, 2008</a:t>
            </a:r>
            <a:endParaRPr kumimoji="0" lang="en-US" sz="3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Clean"/>
              <a:ea typeface="Adobe Clean"/>
              <a:cs typeface="Adobe Clean"/>
              <a:sym typeface="Adobe Clean"/>
            </a:endParaRPr>
          </a:p>
        </p:txBody>
      </p:sp>
    </p:spTree>
    <p:extLst>
      <p:ext uri="{BB962C8B-B14F-4D97-AF65-F5344CB8AC3E}">
        <p14:creationId xmlns:p14="http://schemas.microsoft.com/office/powerpoint/2010/main" val="23431030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Transformer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342E5E-3516-6D48-98B7-D8B3D8D2A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3263900"/>
            <a:ext cx="12331700" cy="71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12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r>
              <a:rPr lang="en-US" b="0" dirty="0">
                <a:latin typeface="Adobe Clean Light"/>
                <a:ea typeface="Adobe Clean Light"/>
                <a:cs typeface="Adobe Clean Light"/>
                <a:sym typeface="Adobe Clean Light"/>
              </a:rPr>
              <a:t>ImageNet challenge introduced us to models which after being trained on ImageNet Dataset could be </a:t>
            </a:r>
          </a:p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r>
              <a:rPr lang="en-US" b="0" dirty="0">
                <a:latin typeface="Adobe Clean Light"/>
                <a:ea typeface="Adobe Clean Light"/>
                <a:cs typeface="Adobe Clean Light"/>
                <a:sym typeface="Adobe Clean Light"/>
              </a:rPr>
              <a:t>used for a number of pretraining tasks. </a:t>
            </a:r>
            <a:r>
              <a:rPr lang="en-US"/>
              <a:t>T</a:t>
            </a:r>
            <a:r>
              <a:rPr lang="en-US" b="0">
                <a:latin typeface="Adobe Clean Light"/>
                <a:ea typeface="Adobe Clean Light"/>
                <a:cs typeface="Adobe Clean Light"/>
                <a:sym typeface="Adobe Clean Light"/>
              </a:rPr>
              <a:t>his </a:t>
            </a:r>
            <a:r>
              <a:rPr lang="en-US" b="0" dirty="0">
                <a:latin typeface="Adobe Clean Light"/>
                <a:ea typeface="Adobe Clean Light"/>
                <a:cs typeface="Adobe Clean Light"/>
                <a:sym typeface="Adobe Clean Light"/>
              </a:rPr>
              <a:t>came to be known as </a:t>
            </a:r>
            <a:r>
              <a:rPr lang="en-US" b="0" i="1">
                <a:latin typeface="Adobe Clean Light"/>
                <a:ea typeface="Adobe Clean Light"/>
                <a:cs typeface="Adobe Clean Light"/>
                <a:sym typeface="Adobe Clean Light"/>
              </a:rPr>
              <a:t>Transfer learning.</a:t>
            </a:r>
            <a:endParaRPr lang="en-US" dirty="0"/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82C397-92FB-E946-A58F-1970DEE1F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5270500"/>
            <a:ext cx="9239250" cy="6159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r>
              <a:rPr lang="en-US" dirty="0"/>
              <a:t>This was however earlier limited to Vision up until two years ago when this happened :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91F12F5-5447-0045-85BB-6D4B5BD67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43" y="4629662"/>
            <a:ext cx="6952295" cy="69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08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r>
              <a:rPr lang="en-US" dirty="0"/>
              <a:t>This was however earlier limited to Vision up until two years ago when this happened :</a:t>
            </a:r>
          </a:p>
          <a:p>
            <a:pPr marL="0" indent="0">
              <a:lnSpc>
                <a:spcPct val="90000"/>
              </a:lnSpc>
              <a:buSzTx/>
              <a:buNone/>
              <a:defRPr sz="4400"/>
            </a:pPr>
            <a:r>
              <a:rPr lang="en-IN" sz="4400" i="1" dirty="0"/>
              <a:t>Improving Language Understanding with Unsupervised Learning – Radford et al.</a:t>
            </a:r>
          </a:p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endParaRPr lang="en-US" dirty="0"/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91F12F5-5447-0045-85BB-6D4B5BD67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43" y="4629662"/>
            <a:ext cx="6952295" cy="69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391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r>
              <a:rPr lang="en-US" dirty="0"/>
              <a:t>Sea of pretrained models</a:t>
            </a:r>
          </a:p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endParaRPr lang="en-US" dirty="0"/>
          </a:p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r>
              <a:rPr lang="en-US" dirty="0"/>
              <a:t>	BERT			      GPT-2				              </a:t>
            </a:r>
            <a:r>
              <a:rPr lang="en-US" dirty="0" err="1"/>
              <a:t>ELMo</a:t>
            </a:r>
            <a:endParaRPr lang="en-US" dirty="0"/>
          </a:p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endParaRPr lang="en-US" dirty="0"/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B4F16F-AE55-F643-B6E6-E547BA52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08" y="4701032"/>
            <a:ext cx="5105400" cy="391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47FDE-AA57-AD41-A646-10A57E9B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350" y="5029200"/>
            <a:ext cx="91313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006F2-C48F-EC43-8AE7-E02A2396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3646" y="4508754"/>
            <a:ext cx="4178046" cy="417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868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r>
              <a:rPr lang="en-US" dirty="0"/>
              <a:t>What this is about: Vision + Language</a:t>
            </a:r>
          </a:p>
          <a:p>
            <a:pPr marL="0" indent="0">
              <a:lnSpc>
                <a:spcPct val="90000"/>
              </a:lnSpc>
              <a:buSzTx/>
              <a:buFont typeface="Wingdings"/>
              <a:buNone/>
              <a:defRPr sz="4400"/>
            </a:pPr>
            <a:endParaRPr lang="en-US" dirty="0"/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" name="Picture 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73509B9-FCD6-9549-8A99-9D0EF08E8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178" y="5193030"/>
            <a:ext cx="9664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31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EMNLP 2019 – LXMERT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571500" indent="-571500">
              <a:lnSpc>
                <a:spcPct val="90000"/>
              </a:lnSpc>
              <a:buSzTx/>
              <a:defRPr sz="4400"/>
            </a:pPr>
            <a:r>
              <a:rPr lang="en-IN" dirty="0"/>
              <a:t>Encoders : Object Relationship Encoder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1. Detect </a:t>
            </a:r>
            <a:r>
              <a:rPr lang="en-IN" sz="3600" i="1" dirty="0"/>
              <a:t>m</a:t>
            </a:r>
            <a:r>
              <a:rPr lang="en-IN" sz="3600" dirty="0"/>
              <a:t> objects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2. Get their ROI features and bounding box positions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3. Get the object embedding as :</a:t>
            </a:r>
          </a:p>
          <a:p>
            <a:pPr marL="0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35507-2FA4-A64B-B6E2-4F8C32B37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68" y="7247265"/>
            <a:ext cx="13737782" cy="4993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2BC81-FD8A-5F4A-8282-0620ECB2E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256" y="5384800"/>
            <a:ext cx="4419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193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EMNLP 2019 – LXMERT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571500" indent="-571500">
              <a:lnSpc>
                <a:spcPct val="90000"/>
              </a:lnSpc>
              <a:buSzTx/>
              <a:defRPr sz="4400"/>
            </a:pPr>
            <a:r>
              <a:rPr lang="en-IN" dirty="0"/>
              <a:t>Encoders : Language Encoder : Basically BERT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1. Get tokens from the sentence/text input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2. Get each word </a:t>
            </a:r>
            <a:r>
              <a:rPr lang="en-IN" sz="3600" i="1" dirty="0"/>
              <a:t>Wi </a:t>
            </a:r>
            <a:r>
              <a:rPr lang="en-IN" sz="3600" dirty="0"/>
              <a:t>and its index </a:t>
            </a:r>
            <a:r>
              <a:rPr lang="en-IN" sz="3600" i="1" dirty="0" err="1"/>
              <a:t>i</a:t>
            </a:r>
            <a:endParaRPr lang="en-IN" sz="3600" dirty="0"/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3. Get the word embedding as :</a:t>
            </a:r>
          </a:p>
          <a:p>
            <a:pPr marL="0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B9ECA-4D4F-9547-B0C1-BE5C5EEE1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041" y="5557407"/>
            <a:ext cx="4076700" cy="1549400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66323E2-9D30-834C-887E-7FFFF5998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90" y="8220964"/>
            <a:ext cx="13264699" cy="39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800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622142" y="575013"/>
            <a:ext cx="23158768" cy="1187451"/>
          </a:xfrm>
          <a:prstGeom prst="rect">
            <a:avLst/>
          </a:prstGeom>
        </p:spPr>
        <p:txBody>
          <a:bodyPr/>
          <a:lstStyle>
            <a:lvl1pPr defTabSz="2089518">
              <a:defRPr sz="6144"/>
            </a:lvl1pPr>
          </a:lstStyle>
          <a:p>
            <a:r>
              <a:rPr lang="en-US" dirty="0"/>
              <a:t>EMNLP 2019 – LXMERT</a:t>
            </a:r>
            <a:endParaRPr dirty="0"/>
          </a:p>
        </p:txBody>
      </p:sp>
      <p:sp>
        <p:nvSpPr>
          <p:cNvPr id="1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2142" y="2286000"/>
            <a:ext cx="23158768" cy="10058400"/>
          </a:xfrm>
          <a:prstGeom prst="rect">
            <a:avLst/>
          </a:prstGeom>
        </p:spPr>
        <p:txBody>
          <a:bodyPr/>
          <a:lstStyle/>
          <a:p>
            <a:pPr marL="571500" indent="-571500">
              <a:lnSpc>
                <a:spcPct val="90000"/>
              </a:lnSpc>
              <a:buSzTx/>
              <a:defRPr sz="4400"/>
            </a:pPr>
            <a:r>
              <a:rPr lang="en-IN" dirty="0"/>
              <a:t>Encoders : Cross Modality Encoder : Basically Enc-Dec Attention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1. Get contextual embeddings for </a:t>
            </a:r>
            <a:r>
              <a:rPr lang="en-IN" sz="3600" i="1" dirty="0"/>
              <a:t>m </a:t>
            </a:r>
            <a:r>
              <a:rPr lang="en-IN" sz="3600" dirty="0"/>
              <a:t>objects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2. Get contextual embeddings for </a:t>
            </a:r>
            <a:r>
              <a:rPr lang="en-IN" sz="3600" i="1" dirty="0"/>
              <a:t>n </a:t>
            </a:r>
            <a:r>
              <a:rPr lang="en-IN" sz="3600" dirty="0"/>
              <a:t>tokens</a:t>
            </a:r>
          </a:p>
          <a:p>
            <a:pPr marL="4357557" lvl="8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3. Make them interact as:</a:t>
            </a:r>
          </a:p>
          <a:p>
            <a:pPr marL="0" indent="0">
              <a:lnSpc>
                <a:spcPct val="90000"/>
              </a:lnSpc>
              <a:buSzTx/>
              <a:buNone/>
              <a:defRPr sz="4400"/>
            </a:pPr>
            <a:r>
              <a:rPr lang="en-IN" sz="3600" dirty="0"/>
              <a:t>		</a:t>
            </a:r>
          </a:p>
        </p:txBody>
      </p:sp>
      <p:sp>
        <p:nvSpPr>
          <p:cNvPr id="1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38391" y="12886445"/>
            <a:ext cx="326268" cy="471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EBEF56-193D-1F46-82B7-07942407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41" y="5495036"/>
            <a:ext cx="6388100" cy="1689100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FCD1EF3-6F9D-5D42-A081-A1227C13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670" y="7184135"/>
            <a:ext cx="6975442" cy="57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409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dobe Master - Noorlander - 2018">
  <a:themeElements>
    <a:clrScheme name="Adobe Master - Noorlander - 201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FF"/>
      </a:hlink>
      <a:folHlink>
        <a:srgbClr val="FF00FF"/>
      </a:folHlink>
    </a:clrScheme>
    <a:fontScheme name="Adobe Master - Noorlander - 2018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Adobe Master - Noorlander - 201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52400" dist="1016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152400" dist="1016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152400" dist="101600" dir="5400000" rotWithShape="0">
              <a:srgbClr val="4E3B3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blurRad="152400" dist="101600" dir="5400000" rotWithShape="0">
            <a:srgbClr val="4E3B3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dobe Clean"/>
            <a:ea typeface="Adobe Clean"/>
            <a:cs typeface="Adobe Clean"/>
            <a:sym typeface="Adobe Cle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152400" dist="101600" dir="5400000" rotWithShape="0">
            <a:srgbClr val="4E3B3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dobe Clean"/>
            <a:ea typeface="Adobe Clean"/>
            <a:cs typeface="Adobe Clean"/>
            <a:sym typeface="Adobe Cle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dobe Master - Noorlander - 2018">
  <a:themeElements>
    <a:clrScheme name="Adobe Master - Noorlander - 201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FF"/>
      </a:hlink>
      <a:folHlink>
        <a:srgbClr val="FF00FF"/>
      </a:folHlink>
    </a:clrScheme>
    <a:fontScheme name="Adobe Master - Noorlander - 2018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Adobe Master - Noorlander - 201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52400" dist="1016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152400" dist="1016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152400" dist="101600" dir="5400000" rotWithShape="0">
              <a:srgbClr val="4E3B3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blurRad="152400" dist="101600" dir="5400000" rotWithShape="0">
            <a:srgbClr val="4E3B3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dobe Clean"/>
            <a:ea typeface="Adobe Clean"/>
            <a:cs typeface="Adobe Clean"/>
            <a:sym typeface="Adobe Cle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152400" dist="101600" dir="5400000" rotWithShape="0">
            <a:srgbClr val="4E3B3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dobe Clean"/>
            <a:ea typeface="Adobe Clean"/>
            <a:cs typeface="Adobe Clean"/>
            <a:sym typeface="Adobe Cle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5248</TotalTime>
  <Words>240</Words>
  <Application>Microsoft Macintosh PowerPoint</Application>
  <PresentationFormat>Custom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Adobe Clean</vt:lpstr>
      <vt:lpstr>Adobe Clean Light</vt:lpstr>
      <vt:lpstr>Calibri</vt:lpstr>
      <vt:lpstr>Wingdings</vt:lpstr>
      <vt:lpstr>Adobe Master - Noorlander - 2018</vt:lpstr>
      <vt:lpstr>Bridging the Gap : Pretraining for Multi-Modal Settings</vt:lpstr>
      <vt:lpstr>Introduction</vt:lpstr>
      <vt:lpstr>Introduction</vt:lpstr>
      <vt:lpstr>Introduction</vt:lpstr>
      <vt:lpstr>Introduction</vt:lpstr>
      <vt:lpstr>Introduction</vt:lpstr>
      <vt:lpstr>EMNLP 2019 – LXMERT</vt:lpstr>
      <vt:lpstr>EMNLP 2019 – LXMERT</vt:lpstr>
      <vt:lpstr>EMNLP 2019 – LXMERT</vt:lpstr>
      <vt:lpstr>EMNLP 2019 – LXMERT</vt:lpstr>
      <vt:lpstr>EMNLP 2019 – LXMERT</vt:lpstr>
      <vt:lpstr>EMNLP 2019 – LXMERT</vt:lpstr>
      <vt:lpstr>EMNLP 2019 – LXMERT</vt:lpstr>
      <vt:lpstr>EMNLP 2019 – LXMERT</vt:lpstr>
      <vt:lpstr>Takeaway</vt:lpstr>
      <vt:lpstr>Transformer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the heads say?</dc:title>
  <cp:lastModifiedBy>Hrituraj Singh</cp:lastModifiedBy>
  <cp:revision>46</cp:revision>
  <dcterms:modified xsi:type="dcterms:W3CDTF">2019-11-01T16:38:56Z</dcterms:modified>
</cp:coreProperties>
</file>